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Balsamiq Sans" charset="1" panose="02000603000000000000"/>
      <p:regular r:id="rId16"/>
    </p:embeddedFont>
    <p:embeddedFont>
      <p:font typeface="Caveat Brush"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gif"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gif"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418688" y="-591649"/>
            <a:ext cx="14740902" cy="2036925"/>
          </a:xfrm>
          <a:custGeom>
            <a:avLst/>
            <a:gdLst/>
            <a:ahLst/>
            <a:cxnLst/>
            <a:rect r="r" b="b" t="t" l="l"/>
            <a:pathLst>
              <a:path h="2036925" w="14740902">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05385" y="6936127"/>
            <a:ext cx="8292757" cy="992505"/>
          </a:xfrm>
          <a:prstGeom prst="rect">
            <a:avLst/>
          </a:prstGeom>
        </p:spPr>
        <p:txBody>
          <a:bodyPr anchor="t" rtlCol="false" tIns="0" lIns="0" bIns="0" rIns="0">
            <a:spAutoFit/>
          </a:bodyPr>
          <a:lstStyle/>
          <a:p>
            <a:pPr algn="l">
              <a:lnSpc>
                <a:spcPts val="3959"/>
              </a:lnSpc>
            </a:pPr>
            <a:r>
              <a:rPr lang="en-US" sz="2999">
                <a:solidFill>
                  <a:srgbClr val="FFFFF4"/>
                </a:solidFill>
                <a:latin typeface="Balsamiq Sans"/>
              </a:rPr>
              <a:t>Instructor: Dr. Tran Thanh Tung</a:t>
            </a:r>
          </a:p>
          <a:p>
            <a:pPr algn="l">
              <a:lnSpc>
                <a:spcPts val="3959"/>
              </a:lnSpc>
            </a:pPr>
            <a:r>
              <a:rPr lang="en-US" sz="2999">
                <a:solidFill>
                  <a:srgbClr val="FFFFF4"/>
                </a:solidFill>
                <a:latin typeface="Balsamiq Sans"/>
              </a:rPr>
              <a:t>Data Science and Data Visualization - IT138IU</a:t>
            </a:r>
          </a:p>
        </p:txBody>
      </p:sp>
      <p:sp>
        <p:nvSpPr>
          <p:cNvPr name="Freeform 5" id="5"/>
          <p:cNvSpPr/>
          <p:nvPr/>
        </p:nvSpPr>
        <p:spPr>
          <a:xfrm flipH="false" flipV="true" rot="0">
            <a:off x="4753323" y="8600882"/>
            <a:ext cx="14740902" cy="2036925"/>
          </a:xfrm>
          <a:custGeom>
            <a:avLst/>
            <a:gdLst/>
            <a:ahLst/>
            <a:cxnLst/>
            <a:rect r="r" b="b" t="t" l="l"/>
            <a:pathLst>
              <a:path h="2036925" w="14740902">
                <a:moveTo>
                  <a:pt x="0" y="2036924"/>
                </a:moveTo>
                <a:lnTo>
                  <a:pt x="14740902" y="2036924"/>
                </a:lnTo>
                <a:lnTo>
                  <a:pt x="14740902"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7043" y="7551880"/>
            <a:ext cx="2043313" cy="1675517"/>
          </a:xfrm>
          <a:prstGeom prst="rect">
            <a:avLst/>
          </a:prstGeom>
        </p:spPr>
      </p:pic>
      <p:sp>
        <p:nvSpPr>
          <p:cNvPr name="TextBox 7" id="7"/>
          <p:cNvSpPr txBox="true"/>
          <p:nvPr/>
        </p:nvSpPr>
        <p:spPr>
          <a:xfrm rot="0">
            <a:off x="1469906" y="2629128"/>
            <a:ext cx="11343072" cy="3844924"/>
          </a:xfrm>
          <a:prstGeom prst="rect">
            <a:avLst/>
          </a:prstGeom>
        </p:spPr>
        <p:txBody>
          <a:bodyPr anchor="t" rtlCol="false" tIns="0" lIns="0" bIns="0" rIns="0">
            <a:spAutoFit/>
          </a:bodyPr>
          <a:lstStyle/>
          <a:p>
            <a:pPr algn="l">
              <a:lnSpc>
                <a:spcPts val="15400"/>
              </a:lnSpc>
            </a:pPr>
            <a:r>
              <a:rPr lang="en-US" sz="11000">
                <a:solidFill>
                  <a:srgbClr val="FFFFFF"/>
                </a:solidFill>
                <a:latin typeface="Caveat Brush"/>
              </a:rPr>
              <a:t>AGING POPULATION IN SOUTHEAST ASIA</a:t>
            </a:r>
          </a:p>
        </p:txBody>
      </p:sp>
      <p:sp>
        <p:nvSpPr>
          <p:cNvPr name="Freeform 8" id="8"/>
          <p:cNvSpPr/>
          <p:nvPr/>
        </p:nvSpPr>
        <p:spPr>
          <a:xfrm flipH="true" flipV="false" rot="0">
            <a:off x="12713098" y="2848203"/>
            <a:ext cx="4979163" cy="4607989"/>
          </a:xfrm>
          <a:custGeom>
            <a:avLst/>
            <a:gdLst/>
            <a:ahLst/>
            <a:cxnLst/>
            <a:rect r="r" b="b" t="t" l="l"/>
            <a:pathLst>
              <a:path h="4607989" w="4979163">
                <a:moveTo>
                  <a:pt x="4979163" y="0"/>
                </a:moveTo>
                <a:lnTo>
                  <a:pt x="0" y="0"/>
                </a:lnTo>
                <a:lnTo>
                  <a:pt x="0" y="4607989"/>
                </a:lnTo>
                <a:lnTo>
                  <a:pt x="4979163" y="4607989"/>
                </a:lnTo>
                <a:lnTo>
                  <a:pt x="49791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TextBox 3" id="3"/>
          <p:cNvSpPr txBox="true"/>
          <p:nvPr/>
        </p:nvSpPr>
        <p:spPr>
          <a:xfrm rot="0">
            <a:off x="3992358" y="3213834"/>
            <a:ext cx="10303285" cy="4248144"/>
          </a:xfrm>
          <a:prstGeom prst="rect">
            <a:avLst/>
          </a:prstGeom>
        </p:spPr>
        <p:txBody>
          <a:bodyPr anchor="t" rtlCol="false" tIns="0" lIns="0" bIns="0" rIns="0">
            <a:spAutoFit/>
          </a:bodyPr>
          <a:lstStyle/>
          <a:p>
            <a:pPr algn="ctr">
              <a:lnSpc>
                <a:spcPts val="15860"/>
              </a:lnSpc>
            </a:pPr>
            <a:r>
              <a:rPr lang="en-US" sz="19341">
                <a:solidFill>
                  <a:srgbClr val="FFFFFF"/>
                </a:solidFill>
                <a:latin typeface="Caveat Brush"/>
              </a:rPr>
              <a:t>THANK YOU!</a:t>
            </a:r>
          </a:p>
        </p:txBody>
      </p:sp>
      <p:sp>
        <p:nvSpPr>
          <p:cNvPr name="Freeform 4" id="4"/>
          <p:cNvSpPr/>
          <p:nvPr/>
        </p:nvSpPr>
        <p:spPr>
          <a:xfrm flipH="false" flipV="false" rot="-825270">
            <a:off x="4314807" y="3981121"/>
            <a:ext cx="2168278" cy="4114800"/>
          </a:xfrm>
          <a:custGeom>
            <a:avLst/>
            <a:gdLst/>
            <a:ahLst/>
            <a:cxnLst/>
            <a:rect r="r" b="b" t="t" l="l"/>
            <a:pathLst>
              <a:path h="4114800" w="2168278">
                <a:moveTo>
                  <a:pt x="0" y="0"/>
                </a:moveTo>
                <a:lnTo>
                  <a:pt x="2168278" y="0"/>
                </a:lnTo>
                <a:lnTo>
                  <a:pt x="21682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97693" y="6879238"/>
            <a:ext cx="6892615" cy="1165479"/>
          </a:xfrm>
          <a:custGeom>
            <a:avLst/>
            <a:gdLst/>
            <a:ahLst/>
            <a:cxnLst/>
            <a:rect r="r" b="b" t="t" l="l"/>
            <a:pathLst>
              <a:path h="1165479" w="6892615">
                <a:moveTo>
                  <a:pt x="0" y="0"/>
                </a:moveTo>
                <a:lnTo>
                  <a:pt x="6892614" y="0"/>
                </a:lnTo>
                <a:lnTo>
                  <a:pt x="6892614" y="1165479"/>
                </a:lnTo>
                <a:lnTo>
                  <a:pt x="0" y="1165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428085" y="0"/>
            <a:ext cx="2486462" cy="2508984"/>
          </a:xfrm>
          <a:custGeom>
            <a:avLst/>
            <a:gdLst/>
            <a:ahLst/>
            <a:cxnLst/>
            <a:rect r="r" b="b" t="t" l="l"/>
            <a:pathLst>
              <a:path h="2508984" w="2486462">
                <a:moveTo>
                  <a:pt x="0" y="0"/>
                </a:moveTo>
                <a:lnTo>
                  <a:pt x="2486462" y="0"/>
                </a:lnTo>
                <a:lnTo>
                  <a:pt x="2486462" y="2508984"/>
                </a:lnTo>
                <a:lnTo>
                  <a:pt x="0" y="25089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8040383"/>
            <a:ext cx="2413968" cy="2435833"/>
          </a:xfrm>
          <a:custGeom>
            <a:avLst/>
            <a:gdLst/>
            <a:ahLst/>
            <a:cxnLst/>
            <a:rect r="r" b="b" t="t" l="l"/>
            <a:pathLst>
              <a:path h="2435833" w="2413968">
                <a:moveTo>
                  <a:pt x="0" y="0"/>
                </a:moveTo>
                <a:lnTo>
                  <a:pt x="2413968" y="0"/>
                </a:lnTo>
                <a:lnTo>
                  <a:pt x="2413968" y="2435834"/>
                </a:lnTo>
                <a:lnTo>
                  <a:pt x="0" y="2435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269723" y="1028700"/>
            <a:ext cx="7748555" cy="2460166"/>
          </a:xfrm>
          <a:custGeom>
            <a:avLst/>
            <a:gdLst/>
            <a:ahLst/>
            <a:cxnLst/>
            <a:rect r="r" b="b" t="t" l="l"/>
            <a:pathLst>
              <a:path h="2460166" w="7748555">
                <a:moveTo>
                  <a:pt x="0" y="0"/>
                </a:moveTo>
                <a:lnTo>
                  <a:pt x="7748554" y="0"/>
                </a:lnTo>
                <a:lnTo>
                  <a:pt x="7748554" y="2460166"/>
                </a:lnTo>
                <a:lnTo>
                  <a:pt x="0" y="24601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747658" y="1462580"/>
            <a:ext cx="6792684" cy="1358776"/>
          </a:xfrm>
          <a:prstGeom prst="rect">
            <a:avLst/>
          </a:prstGeom>
        </p:spPr>
        <p:txBody>
          <a:bodyPr anchor="t" rtlCol="false" tIns="0" lIns="0" bIns="0" rIns="0">
            <a:spAutoFit/>
          </a:bodyPr>
          <a:lstStyle/>
          <a:p>
            <a:pPr algn="l">
              <a:lnSpc>
                <a:spcPts val="10294"/>
              </a:lnSpc>
            </a:pPr>
            <a:r>
              <a:rPr lang="en-US" sz="9994">
                <a:solidFill>
                  <a:srgbClr val="FFFFFF"/>
                </a:solidFill>
                <a:latin typeface="Caveat Brush"/>
              </a:rPr>
              <a:t>Team members</a:t>
            </a:r>
          </a:p>
        </p:txBody>
      </p:sp>
      <p:sp>
        <p:nvSpPr>
          <p:cNvPr name="TextBox 5" id="5"/>
          <p:cNvSpPr txBox="true"/>
          <p:nvPr/>
        </p:nvSpPr>
        <p:spPr>
          <a:xfrm rot="0">
            <a:off x="5543292" y="4156075"/>
            <a:ext cx="7665843" cy="3994150"/>
          </a:xfrm>
          <a:prstGeom prst="rect">
            <a:avLst/>
          </a:prstGeom>
        </p:spPr>
        <p:txBody>
          <a:bodyPr anchor="t" rtlCol="false" tIns="0" lIns="0" bIns="0" rIns="0">
            <a:spAutoFit/>
          </a:bodyPr>
          <a:lstStyle/>
          <a:p>
            <a:pPr algn="l">
              <a:lnSpc>
                <a:spcPts val="4549"/>
              </a:lnSpc>
            </a:pPr>
            <a:r>
              <a:rPr lang="en-US" sz="3499">
                <a:solidFill>
                  <a:srgbClr val="FFFFFF"/>
                </a:solidFill>
                <a:latin typeface="Balsamiq Sans"/>
              </a:rPr>
              <a:t>Nguyễn Minh Trí - ITDSIU22160</a:t>
            </a:r>
          </a:p>
          <a:p>
            <a:pPr algn="l">
              <a:lnSpc>
                <a:spcPts val="4549"/>
              </a:lnSpc>
            </a:pPr>
          </a:p>
          <a:p>
            <a:pPr algn="l">
              <a:lnSpc>
                <a:spcPts val="4549"/>
              </a:lnSpc>
            </a:pPr>
            <a:r>
              <a:rPr lang="en-US" sz="3499">
                <a:solidFill>
                  <a:srgbClr val="FFFFFF"/>
                </a:solidFill>
                <a:latin typeface="Balsamiq Sans"/>
              </a:rPr>
              <a:t>Nguyễn Gia Bảo - ITDSIU22162</a:t>
            </a:r>
          </a:p>
          <a:p>
            <a:pPr algn="l">
              <a:lnSpc>
                <a:spcPts val="4549"/>
              </a:lnSpc>
            </a:pPr>
          </a:p>
          <a:p>
            <a:pPr algn="l">
              <a:lnSpc>
                <a:spcPts val="4549"/>
              </a:lnSpc>
            </a:pPr>
            <a:r>
              <a:rPr lang="en-US" sz="3499">
                <a:solidFill>
                  <a:srgbClr val="FFFFFF"/>
                </a:solidFill>
                <a:latin typeface="Balsamiq Sans"/>
              </a:rPr>
              <a:t>Nguyễn Thiện Thành - ITDSIU22159</a:t>
            </a:r>
          </a:p>
          <a:p>
            <a:pPr algn="l">
              <a:lnSpc>
                <a:spcPts val="4549"/>
              </a:lnSpc>
            </a:pPr>
          </a:p>
          <a:p>
            <a:pPr algn="l">
              <a:lnSpc>
                <a:spcPts val="4549"/>
              </a:lnSpc>
            </a:pPr>
            <a:r>
              <a:rPr lang="en-US" sz="3499">
                <a:solidFill>
                  <a:srgbClr val="FFFFFF"/>
                </a:solidFill>
                <a:latin typeface="Balsamiq Sans"/>
              </a:rPr>
              <a:t>Lâm Thị Bảo Ngọc - ITDSIU22169</a:t>
            </a:r>
          </a:p>
        </p:txBody>
      </p:sp>
      <p:sp>
        <p:nvSpPr>
          <p:cNvPr name="Freeform 6" id="6"/>
          <p:cNvSpPr/>
          <p:nvPr/>
        </p:nvSpPr>
        <p:spPr>
          <a:xfrm flipH="false" flipV="false" rot="0">
            <a:off x="14043818" y="626790"/>
            <a:ext cx="3215482" cy="2194566"/>
          </a:xfrm>
          <a:custGeom>
            <a:avLst/>
            <a:gdLst/>
            <a:ahLst/>
            <a:cxnLst/>
            <a:rect r="r" b="b" t="t" l="l"/>
            <a:pathLst>
              <a:path h="2194566" w="3215482">
                <a:moveTo>
                  <a:pt x="0" y="0"/>
                </a:moveTo>
                <a:lnTo>
                  <a:pt x="3215482" y="0"/>
                </a:lnTo>
                <a:lnTo>
                  <a:pt x="3215482" y="2194567"/>
                </a:lnTo>
                <a:lnTo>
                  <a:pt x="0" y="2194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743084" y="6172200"/>
            <a:ext cx="3196273" cy="4114800"/>
          </a:xfrm>
          <a:custGeom>
            <a:avLst/>
            <a:gdLst/>
            <a:ahLst/>
            <a:cxnLst/>
            <a:rect r="r" b="b" t="t" l="l"/>
            <a:pathLst>
              <a:path h="4114800" w="3196273">
                <a:moveTo>
                  <a:pt x="3196273" y="0"/>
                </a:moveTo>
                <a:lnTo>
                  <a:pt x="0" y="0"/>
                </a:lnTo>
                <a:lnTo>
                  <a:pt x="0" y="4114800"/>
                </a:lnTo>
                <a:lnTo>
                  <a:pt x="3196273" y="4114800"/>
                </a:lnTo>
                <a:lnTo>
                  <a:pt x="319627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735703" y="716183"/>
            <a:ext cx="6816594" cy="2164268"/>
          </a:xfrm>
          <a:custGeom>
            <a:avLst/>
            <a:gdLst/>
            <a:ahLst/>
            <a:cxnLst/>
            <a:rect r="r" b="b" t="t" l="l"/>
            <a:pathLst>
              <a:path h="2164268" w="6816594">
                <a:moveTo>
                  <a:pt x="0" y="0"/>
                </a:moveTo>
                <a:lnTo>
                  <a:pt x="6816594" y="0"/>
                </a:lnTo>
                <a:lnTo>
                  <a:pt x="6816594" y="2164268"/>
                </a:lnTo>
                <a:lnTo>
                  <a:pt x="0" y="2164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89283" y="924779"/>
            <a:ext cx="8109434" cy="1285875"/>
          </a:xfrm>
          <a:prstGeom prst="rect">
            <a:avLst/>
          </a:prstGeom>
        </p:spPr>
        <p:txBody>
          <a:bodyPr anchor="t" rtlCol="false" tIns="0" lIns="0" bIns="0" rIns="0">
            <a:spAutoFit/>
          </a:bodyPr>
          <a:lstStyle/>
          <a:p>
            <a:pPr algn="ctr">
              <a:lnSpc>
                <a:spcPts val="10500"/>
              </a:lnSpc>
            </a:pPr>
            <a:r>
              <a:rPr lang="en-US" sz="7500">
                <a:solidFill>
                  <a:srgbClr val="FFFFF4"/>
                </a:solidFill>
                <a:latin typeface="Caveat Brush"/>
              </a:rPr>
              <a:t>CONTENT</a:t>
            </a:r>
          </a:p>
        </p:txBody>
      </p:sp>
      <p:pic>
        <p:nvPicPr>
          <p:cNvPr name="Picture 5" id="5"/>
          <p:cNvPicPr>
            <a:picLocks noChangeAspect="true"/>
          </p:cNvPicPr>
          <p:nvPr/>
        </p:nvPicPr>
        <p:blipFill>
          <a:blip r:embed="rId5"/>
          <a:srcRect l="0" t="0" r="0" b="0"/>
          <a:stretch>
            <a:fillRect/>
          </a:stretch>
        </p:blipFill>
        <p:spPr>
          <a:xfrm flipH="false" flipV="false" rot="-1213991">
            <a:off x="1896508" y="497549"/>
            <a:ext cx="1607829" cy="1776606"/>
          </a:xfrm>
          <a:prstGeom prst="rect">
            <a:avLst/>
          </a:prstGeom>
        </p:spPr>
      </p:pic>
      <p:grpSp>
        <p:nvGrpSpPr>
          <p:cNvPr name="Group 6" id="6"/>
          <p:cNvGrpSpPr/>
          <p:nvPr/>
        </p:nvGrpSpPr>
        <p:grpSpPr>
          <a:xfrm rot="0">
            <a:off x="2797390" y="3614280"/>
            <a:ext cx="6178750" cy="1157111"/>
            <a:chOff x="0" y="0"/>
            <a:chExt cx="8238334" cy="1542815"/>
          </a:xfrm>
        </p:grpSpPr>
        <p:sp>
          <p:nvSpPr>
            <p:cNvPr name="Freeform 7" id="7"/>
            <p:cNvSpPr/>
            <p:nvPr/>
          </p:nvSpPr>
          <p:spPr>
            <a:xfrm flipH="false" flipV="false" rot="0">
              <a:off x="0" y="0"/>
              <a:ext cx="8238334" cy="1542815"/>
            </a:xfrm>
            <a:custGeom>
              <a:avLst/>
              <a:gdLst/>
              <a:ahLst/>
              <a:cxnLst/>
              <a:rect r="r" b="b" t="t" l="l"/>
              <a:pathLst>
                <a:path h="1542815" w="8238334">
                  <a:moveTo>
                    <a:pt x="0" y="0"/>
                  </a:moveTo>
                  <a:lnTo>
                    <a:pt x="8238334" y="0"/>
                  </a:lnTo>
                  <a:lnTo>
                    <a:pt x="8238334" y="1542815"/>
                  </a:lnTo>
                  <a:lnTo>
                    <a:pt x="0" y="1542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976081" y="380779"/>
              <a:ext cx="5780129" cy="767073"/>
            </a:xfrm>
            <a:prstGeom prst="rect">
              <a:avLst/>
            </a:prstGeom>
          </p:spPr>
          <p:txBody>
            <a:bodyPr anchor="t" rtlCol="false" tIns="0" lIns="0" bIns="0" rIns="0">
              <a:spAutoFit/>
            </a:bodyPr>
            <a:lstStyle/>
            <a:p>
              <a:pPr algn="just">
                <a:lnSpc>
                  <a:spcPts val="4895"/>
                </a:lnSpc>
              </a:pPr>
              <a:r>
                <a:rPr lang="en-US" sz="3496">
                  <a:solidFill>
                    <a:srgbClr val="000000"/>
                  </a:solidFill>
                  <a:latin typeface="Balsamiq Sans"/>
                </a:rPr>
                <a:t>Introduction</a:t>
              </a:r>
            </a:p>
          </p:txBody>
        </p:sp>
        <p:sp>
          <p:nvSpPr>
            <p:cNvPr name="TextBox 9" id="9"/>
            <p:cNvSpPr txBox="true"/>
            <p:nvPr/>
          </p:nvSpPr>
          <p:spPr>
            <a:xfrm rot="0">
              <a:off x="142738" y="380779"/>
              <a:ext cx="1168037" cy="773745"/>
            </a:xfrm>
            <a:prstGeom prst="rect">
              <a:avLst/>
            </a:prstGeom>
          </p:spPr>
          <p:txBody>
            <a:bodyPr anchor="t" rtlCol="false" tIns="0" lIns="0" bIns="0" rIns="0">
              <a:spAutoFit/>
            </a:bodyPr>
            <a:lstStyle/>
            <a:p>
              <a:pPr algn="ctr">
                <a:lnSpc>
                  <a:spcPts val="4895"/>
                </a:lnSpc>
              </a:pPr>
              <a:r>
                <a:rPr lang="en-US" sz="3496">
                  <a:solidFill>
                    <a:srgbClr val="FFFFFF"/>
                  </a:solidFill>
                  <a:latin typeface="Balsamiq Sans"/>
                </a:rPr>
                <a:t>1</a:t>
              </a:r>
            </a:p>
          </p:txBody>
        </p:sp>
      </p:grpSp>
      <p:grpSp>
        <p:nvGrpSpPr>
          <p:cNvPr name="Group 10" id="10"/>
          <p:cNvGrpSpPr/>
          <p:nvPr/>
        </p:nvGrpSpPr>
        <p:grpSpPr>
          <a:xfrm rot="0">
            <a:off x="9311859" y="5160811"/>
            <a:ext cx="6178750" cy="1157111"/>
            <a:chOff x="0" y="0"/>
            <a:chExt cx="8238334" cy="1542815"/>
          </a:xfrm>
        </p:grpSpPr>
        <p:sp>
          <p:nvSpPr>
            <p:cNvPr name="Freeform 11" id="11"/>
            <p:cNvSpPr/>
            <p:nvPr/>
          </p:nvSpPr>
          <p:spPr>
            <a:xfrm flipH="false" flipV="false" rot="0">
              <a:off x="0" y="0"/>
              <a:ext cx="8238334" cy="1542815"/>
            </a:xfrm>
            <a:custGeom>
              <a:avLst/>
              <a:gdLst/>
              <a:ahLst/>
              <a:cxnLst/>
              <a:rect r="r" b="b" t="t" l="l"/>
              <a:pathLst>
                <a:path h="1542815" w="8238334">
                  <a:moveTo>
                    <a:pt x="0" y="0"/>
                  </a:moveTo>
                  <a:lnTo>
                    <a:pt x="8238334" y="0"/>
                  </a:lnTo>
                  <a:lnTo>
                    <a:pt x="8238334" y="1542815"/>
                  </a:lnTo>
                  <a:lnTo>
                    <a:pt x="0" y="1542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76081" y="357045"/>
              <a:ext cx="6262253" cy="767073"/>
            </a:xfrm>
            <a:prstGeom prst="rect">
              <a:avLst/>
            </a:prstGeom>
          </p:spPr>
          <p:txBody>
            <a:bodyPr anchor="t" rtlCol="false" tIns="0" lIns="0" bIns="0" rIns="0">
              <a:spAutoFit/>
            </a:bodyPr>
            <a:lstStyle/>
            <a:p>
              <a:pPr algn="l">
                <a:lnSpc>
                  <a:spcPts val="4895"/>
                </a:lnSpc>
              </a:pPr>
              <a:r>
                <a:rPr lang="en-US" sz="3496">
                  <a:solidFill>
                    <a:srgbClr val="000000"/>
                  </a:solidFill>
                  <a:latin typeface="Balsamiq Sans"/>
                </a:rPr>
                <a:t>Data preprocessing</a:t>
              </a:r>
            </a:p>
          </p:txBody>
        </p:sp>
        <p:sp>
          <p:nvSpPr>
            <p:cNvPr name="TextBox 13" id="13"/>
            <p:cNvSpPr txBox="true"/>
            <p:nvPr/>
          </p:nvSpPr>
          <p:spPr>
            <a:xfrm rot="0">
              <a:off x="203236" y="369745"/>
              <a:ext cx="1168037" cy="773745"/>
            </a:xfrm>
            <a:prstGeom prst="rect">
              <a:avLst/>
            </a:prstGeom>
          </p:spPr>
          <p:txBody>
            <a:bodyPr anchor="t" rtlCol="false" tIns="0" lIns="0" bIns="0" rIns="0">
              <a:spAutoFit/>
            </a:bodyPr>
            <a:lstStyle/>
            <a:p>
              <a:pPr algn="ctr">
                <a:lnSpc>
                  <a:spcPts val="4895"/>
                </a:lnSpc>
              </a:pPr>
              <a:r>
                <a:rPr lang="en-US" sz="3496">
                  <a:solidFill>
                    <a:srgbClr val="FFFFFF"/>
                  </a:solidFill>
                  <a:latin typeface="Balsamiq Sans"/>
                </a:rPr>
                <a:t>2</a:t>
              </a:r>
            </a:p>
          </p:txBody>
        </p:sp>
      </p:grpSp>
      <p:grpSp>
        <p:nvGrpSpPr>
          <p:cNvPr name="Group 14" id="14"/>
          <p:cNvGrpSpPr/>
          <p:nvPr/>
        </p:nvGrpSpPr>
        <p:grpSpPr>
          <a:xfrm rot="0">
            <a:off x="2797390" y="6707341"/>
            <a:ext cx="6178750" cy="1157111"/>
            <a:chOff x="0" y="0"/>
            <a:chExt cx="8238334" cy="1542815"/>
          </a:xfrm>
        </p:grpSpPr>
        <p:sp>
          <p:nvSpPr>
            <p:cNvPr name="Freeform 15" id="15"/>
            <p:cNvSpPr/>
            <p:nvPr/>
          </p:nvSpPr>
          <p:spPr>
            <a:xfrm flipH="false" flipV="false" rot="0">
              <a:off x="0" y="0"/>
              <a:ext cx="8238334" cy="1542815"/>
            </a:xfrm>
            <a:custGeom>
              <a:avLst/>
              <a:gdLst/>
              <a:ahLst/>
              <a:cxnLst/>
              <a:rect r="r" b="b" t="t" l="l"/>
              <a:pathLst>
                <a:path h="1542815" w="8238334">
                  <a:moveTo>
                    <a:pt x="0" y="0"/>
                  </a:moveTo>
                  <a:lnTo>
                    <a:pt x="8238334" y="0"/>
                  </a:lnTo>
                  <a:lnTo>
                    <a:pt x="8238334" y="1542815"/>
                  </a:lnTo>
                  <a:lnTo>
                    <a:pt x="0" y="1542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074434" y="354533"/>
              <a:ext cx="5244482" cy="767073"/>
            </a:xfrm>
            <a:prstGeom prst="rect">
              <a:avLst/>
            </a:prstGeom>
          </p:spPr>
          <p:txBody>
            <a:bodyPr anchor="t" rtlCol="false" tIns="0" lIns="0" bIns="0" rIns="0">
              <a:spAutoFit/>
            </a:bodyPr>
            <a:lstStyle/>
            <a:p>
              <a:pPr algn="just">
                <a:lnSpc>
                  <a:spcPts val="4895"/>
                </a:lnSpc>
              </a:pPr>
              <a:r>
                <a:rPr lang="en-US" sz="3496">
                  <a:solidFill>
                    <a:srgbClr val="000000"/>
                  </a:solidFill>
                  <a:latin typeface="Balsamiq Sans"/>
                </a:rPr>
                <a:t>Dashboard Insights</a:t>
              </a:r>
            </a:p>
          </p:txBody>
        </p:sp>
        <p:sp>
          <p:nvSpPr>
            <p:cNvPr name="TextBox 17" id="17"/>
            <p:cNvSpPr txBox="true"/>
            <p:nvPr/>
          </p:nvSpPr>
          <p:spPr>
            <a:xfrm rot="0">
              <a:off x="192707" y="347861"/>
              <a:ext cx="1168037" cy="773745"/>
            </a:xfrm>
            <a:prstGeom prst="rect">
              <a:avLst/>
            </a:prstGeom>
          </p:spPr>
          <p:txBody>
            <a:bodyPr anchor="t" rtlCol="false" tIns="0" lIns="0" bIns="0" rIns="0">
              <a:spAutoFit/>
            </a:bodyPr>
            <a:lstStyle/>
            <a:p>
              <a:pPr algn="ctr">
                <a:lnSpc>
                  <a:spcPts val="4895"/>
                </a:lnSpc>
              </a:pPr>
              <a:r>
                <a:rPr lang="en-US" sz="3496">
                  <a:solidFill>
                    <a:srgbClr val="FFFFFF"/>
                  </a:solidFill>
                  <a:latin typeface="Balsamiq Sans"/>
                </a:rPr>
                <a:t>3</a:t>
              </a:r>
            </a:p>
          </p:txBody>
        </p:sp>
      </p:grpSp>
      <p:grpSp>
        <p:nvGrpSpPr>
          <p:cNvPr name="Group 18" id="18"/>
          <p:cNvGrpSpPr/>
          <p:nvPr/>
        </p:nvGrpSpPr>
        <p:grpSpPr>
          <a:xfrm rot="0">
            <a:off x="9346704" y="8253872"/>
            <a:ext cx="6143906" cy="1150586"/>
            <a:chOff x="0" y="0"/>
            <a:chExt cx="8191875" cy="1534115"/>
          </a:xfrm>
        </p:grpSpPr>
        <p:sp>
          <p:nvSpPr>
            <p:cNvPr name="Freeform 19" id="19"/>
            <p:cNvSpPr/>
            <p:nvPr/>
          </p:nvSpPr>
          <p:spPr>
            <a:xfrm flipH="false" flipV="false" rot="0">
              <a:off x="0" y="0"/>
              <a:ext cx="8191875" cy="1534115"/>
            </a:xfrm>
            <a:custGeom>
              <a:avLst/>
              <a:gdLst/>
              <a:ahLst/>
              <a:cxnLst/>
              <a:rect r="r" b="b" t="t" l="l"/>
              <a:pathLst>
                <a:path h="1534115" w="8191875">
                  <a:moveTo>
                    <a:pt x="0" y="0"/>
                  </a:moveTo>
                  <a:lnTo>
                    <a:pt x="8191875" y="0"/>
                  </a:lnTo>
                  <a:lnTo>
                    <a:pt x="8191875" y="1534115"/>
                  </a:lnTo>
                  <a:lnTo>
                    <a:pt x="0" y="1534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074434" y="350183"/>
              <a:ext cx="4564178" cy="767073"/>
            </a:xfrm>
            <a:prstGeom prst="rect">
              <a:avLst/>
            </a:prstGeom>
          </p:spPr>
          <p:txBody>
            <a:bodyPr anchor="t" rtlCol="false" tIns="0" lIns="0" bIns="0" rIns="0">
              <a:spAutoFit/>
            </a:bodyPr>
            <a:lstStyle/>
            <a:p>
              <a:pPr algn="just">
                <a:lnSpc>
                  <a:spcPts val="4895"/>
                </a:lnSpc>
              </a:pPr>
              <a:r>
                <a:rPr lang="en-US" sz="3496">
                  <a:solidFill>
                    <a:srgbClr val="000000"/>
                  </a:solidFill>
                  <a:latin typeface="Balsamiq Sans"/>
                </a:rPr>
                <a:t>Conclusion</a:t>
              </a:r>
            </a:p>
          </p:txBody>
        </p:sp>
        <p:sp>
          <p:nvSpPr>
            <p:cNvPr name="TextBox 21" id="21"/>
            <p:cNvSpPr txBox="true"/>
            <p:nvPr/>
          </p:nvSpPr>
          <p:spPr>
            <a:xfrm rot="0">
              <a:off x="169477" y="384073"/>
              <a:ext cx="1168037" cy="773745"/>
            </a:xfrm>
            <a:prstGeom prst="rect">
              <a:avLst/>
            </a:prstGeom>
          </p:spPr>
          <p:txBody>
            <a:bodyPr anchor="t" rtlCol="false" tIns="0" lIns="0" bIns="0" rIns="0">
              <a:spAutoFit/>
            </a:bodyPr>
            <a:lstStyle/>
            <a:p>
              <a:pPr algn="ctr">
                <a:lnSpc>
                  <a:spcPts val="4895"/>
                </a:lnSpc>
              </a:pPr>
              <a:r>
                <a:rPr lang="en-US" sz="3496">
                  <a:solidFill>
                    <a:srgbClr val="FFFFFF"/>
                  </a:solidFill>
                  <a:latin typeface="Balsamiq Sans"/>
                </a:rPr>
                <a:t>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399653" y="1005683"/>
            <a:ext cx="6839629" cy="2171582"/>
          </a:xfrm>
          <a:custGeom>
            <a:avLst/>
            <a:gdLst/>
            <a:ahLst/>
            <a:cxnLst/>
            <a:rect r="r" b="b" t="t" l="l"/>
            <a:pathLst>
              <a:path h="2171582" w="6839629">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21256" y="1154602"/>
            <a:ext cx="7750204" cy="1309369"/>
          </a:xfrm>
          <a:prstGeom prst="rect">
            <a:avLst/>
          </a:prstGeom>
        </p:spPr>
        <p:txBody>
          <a:bodyPr anchor="t" rtlCol="false" tIns="0" lIns="0" bIns="0" rIns="0">
            <a:spAutoFit/>
          </a:bodyPr>
          <a:lstStyle/>
          <a:p>
            <a:pPr algn="ctr">
              <a:lnSpc>
                <a:spcPts val="10780"/>
              </a:lnSpc>
            </a:pPr>
            <a:r>
              <a:rPr lang="en-US" sz="7700">
                <a:solidFill>
                  <a:srgbClr val="FFFFFF"/>
                </a:solidFill>
                <a:latin typeface="Caveat Brush"/>
              </a:rPr>
              <a:t>INTRODUCTION</a:t>
            </a:r>
          </a:p>
        </p:txBody>
      </p:sp>
      <p:sp>
        <p:nvSpPr>
          <p:cNvPr name="Freeform 5" id="5"/>
          <p:cNvSpPr/>
          <p:nvPr/>
        </p:nvSpPr>
        <p:spPr>
          <a:xfrm flipH="false" flipV="false" rot="-439770">
            <a:off x="12305625" y="453796"/>
            <a:ext cx="994777" cy="1103774"/>
          </a:xfrm>
          <a:custGeom>
            <a:avLst/>
            <a:gdLst/>
            <a:ahLst/>
            <a:cxnLst/>
            <a:rect r="r" b="b" t="t" l="l"/>
            <a:pathLst>
              <a:path h="1103774" w="994777">
                <a:moveTo>
                  <a:pt x="0" y="0"/>
                </a:moveTo>
                <a:lnTo>
                  <a:pt x="994776" y="0"/>
                </a:lnTo>
                <a:lnTo>
                  <a:pt x="994776" y="1103774"/>
                </a:lnTo>
                <a:lnTo>
                  <a:pt x="0" y="1103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15235" y="3824965"/>
            <a:ext cx="6234119" cy="990600"/>
          </a:xfrm>
          <a:prstGeom prst="rect">
            <a:avLst/>
          </a:prstGeom>
        </p:spPr>
        <p:txBody>
          <a:bodyPr anchor="t" rtlCol="false" tIns="0" lIns="0" bIns="0" rIns="0">
            <a:spAutoFit/>
          </a:bodyPr>
          <a:lstStyle/>
          <a:p>
            <a:pPr algn="l" marL="0" indent="0" lvl="0">
              <a:lnSpc>
                <a:spcPts val="7800"/>
              </a:lnSpc>
              <a:spcBef>
                <a:spcPct val="0"/>
              </a:spcBef>
            </a:pPr>
            <a:r>
              <a:rPr lang="en-US" sz="6500">
                <a:solidFill>
                  <a:srgbClr val="FFFFFF"/>
                </a:solidFill>
                <a:latin typeface="Caveat Brush"/>
              </a:rPr>
              <a:t>ABSTRACT</a:t>
            </a:r>
          </a:p>
        </p:txBody>
      </p:sp>
      <p:sp>
        <p:nvSpPr>
          <p:cNvPr name="TextBox 7" id="7"/>
          <p:cNvSpPr txBox="true"/>
          <p:nvPr/>
        </p:nvSpPr>
        <p:spPr>
          <a:xfrm rot="0">
            <a:off x="1915235" y="5317330"/>
            <a:ext cx="14457529" cy="3070860"/>
          </a:xfrm>
          <a:prstGeom prst="rect">
            <a:avLst/>
          </a:prstGeom>
        </p:spPr>
        <p:txBody>
          <a:bodyPr anchor="t" rtlCol="false" tIns="0" lIns="0" bIns="0" rIns="0">
            <a:spAutoFit/>
          </a:bodyPr>
          <a:lstStyle/>
          <a:p>
            <a:pPr algn="l">
              <a:lnSpc>
                <a:spcPts val="4920"/>
              </a:lnSpc>
            </a:pPr>
            <a:r>
              <a:rPr lang="en-US" sz="3000">
                <a:solidFill>
                  <a:srgbClr val="FFFFFF"/>
                </a:solidFill>
                <a:latin typeface="Balsamiq Sans"/>
              </a:rPr>
              <a:t>By identifying factors related to aging populations, it is possible to forecast and prepare for upcoming challenges.</a:t>
            </a:r>
          </a:p>
          <a:p>
            <a:pPr algn="l">
              <a:lnSpc>
                <a:spcPts val="4920"/>
              </a:lnSpc>
            </a:pPr>
          </a:p>
          <a:p>
            <a:pPr algn="l">
              <a:lnSpc>
                <a:spcPts val="4920"/>
              </a:lnSpc>
            </a:pPr>
            <a:r>
              <a:rPr lang="en-US" sz="3000">
                <a:solidFill>
                  <a:srgbClr val="FFFFFF"/>
                </a:solidFill>
                <a:latin typeface="Balsamiq Sans"/>
              </a:rPr>
              <a:t>Our website provides visualizations of age structure and related demographic changes to help readers understand aging trends in Southeast Asian countries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424805" y="384465"/>
            <a:ext cx="6839629" cy="2171582"/>
          </a:xfrm>
          <a:custGeom>
            <a:avLst/>
            <a:gdLst/>
            <a:ahLst/>
            <a:cxnLst/>
            <a:rect r="r" b="b" t="t" l="l"/>
            <a:pathLst>
              <a:path h="2171582" w="6839629">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46408" y="533383"/>
            <a:ext cx="7750204" cy="1309369"/>
          </a:xfrm>
          <a:prstGeom prst="rect">
            <a:avLst/>
          </a:prstGeom>
        </p:spPr>
        <p:txBody>
          <a:bodyPr anchor="t" rtlCol="false" tIns="0" lIns="0" bIns="0" rIns="0">
            <a:spAutoFit/>
          </a:bodyPr>
          <a:lstStyle/>
          <a:p>
            <a:pPr algn="ctr">
              <a:lnSpc>
                <a:spcPts val="10780"/>
              </a:lnSpc>
            </a:pPr>
            <a:r>
              <a:rPr lang="en-US" sz="7700">
                <a:solidFill>
                  <a:srgbClr val="FFFFFF"/>
                </a:solidFill>
                <a:latin typeface="Caveat Brush"/>
              </a:rPr>
              <a:t>INTRODUCTION</a:t>
            </a:r>
          </a:p>
        </p:txBody>
      </p:sp>
      <p:sp>
        <p:nvSpPr>
          <p:cNvPr name="Freeform 5" id="5"/>
          <p:cNvSpPr/>
          <p:nvPr/>
        </p:nvSpPr>
        <p:spPr>
          <a:xfrm flipH="false" flipV="false" rot="-439770">
            <a:off x="12607448" y="307536"/>
            <a:ext cx="994777" cy="1103774"/>
          </a:xfrm>
          <a:custGeom>
            <a:avLst/>
            <a:gdLst/>
            <a:ahLst/>
            <a:cxnLst/>
            <a:rect r="r" b="b" t="t" l="l"/>
            <a:pathLst>
              <a:path h="1103774" w="994777">
                <a:moveTo>
                  <a:pt x="0" y="0"/>
                </a:moveTo>
                <a:lnTo>
                  <a:pt x="994777" y="0"/>
                </a:lnTo>
                <a:lnTo>
                  <a:pt x="994777"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36444" y="4191387"/>
            <a:ext cx="15622856" cy="5334000"/>
          </a:xfrm>
          <a:prstGeom prst="rect">
            <a:avLst/>
          </a:prstGeom>
        </p:spPr>
        <p:txBody>
          <a:bodyPr anchor="t" rtlCol="false" tIns="0" lIns="0" bIns="0" rIns="0">
            <a:spAutoFit/>
          </a:bodyPr>
          <a:lstStyle/>
          <a:p>
            <a:pPr algn="l">
              <a:lnSpc>
                <a:spcPts val="4200"/>
              </a:lnSpc>
            </a:pPr>
            <a:r>
              <a:rPr lang="en-US" sz="3000">
                <a:solidFill>
                  <a:srgbClr val="FFFFFF"/>
                </a:solidFill>
                <a:latin typeface="Balsamiq Sans"/>
              </a:rPr>
              <a:t>To produce a data-driven report that illustrates the population of young, working-age, and elderly across different Southeast Asian countries between 2017 and 2021.</a:t>
            </a:r>
          </a:p>
          <a:p>
            <a:pPr algn="l">
              <a:lnSpc>
                <a:spcPts val="4200"/>
              </a:lnSpc>
            </a:pPr>
          </a:p>
          <a:p>
            <a:pPr algn="l">
              <a:lnSpc>
                <a:spcPts val="4200"/>
              </a:lnSpc>
            </a:pPr>
            <a:r>
              <a:rPr lang="en-US" sz="3000">
                <a:solidFill>
                  <a:srgbClr val="FFFFFF"/>
                </a:solidFill>
                <a:latin typeface="Balsamiq Sans"/>
              </a:rPr>
              <a:t>To consolidate and supplement knowledge about this course.</a:t>
            </a:r>
          </a:p>
          <a:p>
            <a:pPr algn="l">
              <a:lnSpc>
                <a:spcPts val="4200"/>
              </a:lnSpc>
            </a:pPr>
          </a:p>
          <a:p>
            <a:pPr algn="l">
              <a:lnSpc>
                <a:spcPts val="4200"/>
              </a:lnSpc>
            </a:pPr>
            <a:r>
              <a:rPr lang="en-US" sz="3000">
                <a:solidFill>
                  <a:srgbClr val="FFFFFF"/>
                </a:solidFill>
                <a:latin typeface="Balsamiq Sans"/>
              </a:rPr>
              <a:t>To provide users with accessible and user-friendly visualization tools.</a:t>
            </a:r>
          </a:p>
          <a:p>
            <a:pPr algn="l">
              <a:lnSpc>
                <a:spcPts val="4200"/>
              </a:lnSpc>
            </a:pPr>
          </a:p>
          <a:p>
            <a:pPr algn="l">
              <a:lnSpc>
                <a:spcPts val="4200"/>
              </a:lnSpc>
            </a:pPr>
            <a:r>
              <a:rPr lang="en-US" sz="3000">
                <a:solidFill>
                  <a:srgbClr val="FFFFFF"/>
                </a:solidFill>
                <a:latin typeface="Balsamiq Sans"/>
              </a:rPr>
              <a:t>To highlight patterns, trends in the age structure among Southeast Asian countries.</a:t>
            </a:r>
          </a:p>
          <a:p>
            <a:pPr algn="l">
              <a:lnSpc>
                <a:spcPts val="4200"/>
              </a:lnSpc>
            </a:pPr>
          </a:p>
          <a:p>
            <a:pPr algn="l">
              <a:lnSpc>
                <a:spcPts val="4200"/>
              </a:lnSpc>
            </a:pPr>
            <a:r>
              <a:rPr lang="en-US" sz="3000">
                <a:solidFill>
                  <a:srgbClr val="FFFFFF"/>
                </a:solidFill>
                <a:latin typeface="Balsamiq Sans"/>
              </a:rPr>
              <a:t>To improve storytelling skills through presentation and report.</a:t>
            </a:r>
          </a:p>
        </p:txBody>
      </p:sp>
      <p:sp>
        <p:nvSpPr>
          <p:cNvPr name="TextBox 7" id="7"/>
          <p:cNvSpPr txBox="true"/>
          <p:nvPr/>
        </p:nvSpPr>
        <p:spPr>
          <a:xfrm rot="0">
            <a:off x="1636444" y="2786162"/>
            <a:ext cx="6272082" cy="990600"/>
          </a:xfrm>
          <a:prstGeom prst="rect">
            <a:avLst/>
          </a:prstGeom>
        </p:spPr>
        <p:txBody>
          <a:bodyPr anchor="t" rtlCol="false" tIns="0" lIns="0" bIns="0" rIns="0">
            <a:spAutoFit/>
          </a:bodyPr>
          <a:lstStyle/>
          <a:p>
            <a:pPr algn="l" marL="0" indent="0" lvl="0">
              <a:lnSpc>
                <a:spcPts val="7800"/>
              </a:lnSpc>
              <a:spcBef>
                <a:spcPct val="0"/>
              </a:spcBef>
            </a:pPr>
            <a:r>
              <a:rPr lang="en-US" sz="6500">
                <a:solidFill>
                  <a:srgbClr val="FFFFFF"/>
                </a:solidFill>
                <a:latin typeface="Caveat Brush"/>
              </a:rPr>
              <a:t>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name="Freeform 3" id="3"/>
          <p:cNvSpPr/>
          <p:nvPr/>
        </p:nvSpPr>
        <p:spPr>
          <a:xfrm flipH="false" flipV="false" rot="0">
            <a:off x="15362567" y="7094563"/>
            <a:ext cx="2925433" cy="3192437"/>
          </a:xfrm>
          <a:custGeom>
            <a:avLst/>
            <a:gdLst/>
            <a:ahLst/>
            <a:cxnLst/>
            <a:rect r="r" b="b" t="t" l="l"/>
            <a:pathLst>
              <a:path h="3192437" w="2925433">
                <a:moveTo>
                  <a:pt x="0" y="0"/>
                </a:moveTo>
                <a:lnTo>
                  <a:pt x="2925433" y="0"/>
                </a:lnTo>
                <a:lnTo>
                  <a:pt x="2925433" y="3192437"/>
                </a:lnTo>
                <a:lnTo>
                  <a:pt x="0" y="3192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82872" y="7447178"/>
            <a:ext cx="4446248" cy="4114800"/>
          </a:xfrm>
          <a:custGeom>
            <a:avLst/>
            <a:gdLst/>
            <a:ahLst/>
            <a:cxnLst/>
            <a:rect r="r" b="b" t="t" l="l"/>
            <a:pathLst>
              <a:path h="4114800" w="4446248">
                <a:moveTo>
                  <a:pt x="4446248" y="0"/>
                </a:moveTo>
                <a:lnTo>
                  <a:pt x="0" y="0"/>
                </a:lnTo>
                <a:lnTo>
                  <a:pt x="0" y="4114800"/>
                </a:lnTo>
                <a:lnTo>
                  <a:pt x="4446248" y="4114800"/>
                </a:lnTo>
                <a:lnTo>
                  <a:pt x="444624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10627">
            <a:off x="4597267" y="251163"/>
            <a:ext cx="9093465"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Caveat Brush"/>
              </a:rPr>
              <a:t>DATA PREPROCESSING</a:t>
            </a:r>
          </a:p>
        </p:txBody>
      </p:sp>
      <p:sp>
        <p:nvSpPr>
          <p:cNvPr name="TextBox 6" id="6"/>
          <p:cNvSpPr txBox="true"/>
          <p:nvPr/>
        </p:nvSpPr>
        <p:spPr>
          <a:xfrm rot="0">
            <a:off x="1812060" y="2086376"/>
            <a:ext cx="6234119"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FFFFF"/>
                </a:solidFill>
                <a:latin typeface="Caveat Brush"/>
              </a:rPr>
              <a:t>DATA COLLECTION</a:t>
            </a:r>
          </a:p>
        </p:txBody>
      </p:sp>
      <p:sp>
        <p:nvSpPr>
          <p:cNvPr name="TextBox 7" id="7"/>
          <p:cNvSpPr txBox="true"/>
          <p:nvPr/>
        </p:nvSpPr>
        <p:spPr>
          <a:xfrm rot="0">
            <a:off x="3347598" y="3162767"/>
            <a:ext cx="14457529" cy="594360"/>
          </a:xfrm>
          <a:prstGeom prst="rect">
            <a:avLst/>
          </a:prstGeom>
        </p:spPr>
        <p:txBody>
          <a:bodyPr anchor="t" rtlCol="false" tIns="0" lIns="0" bIns="0" rIns="0">
            <a:spAutoFit/>
          </a:bodyPr>
          <a:lstStyle/>
          <a:p>
            <a:pPr algn="l">
              <a:lnSpc>
                <a:spcPts val="4920"/>
              </a:lnSpc>
            </a:pPr>
            <a:r>
              <a:rPr lang="en-US" sz="3000">
                <a:solidFill>
                  <a:srgbClr val="FFFFFF"/>
                </a:solidFill>
                <a:latin typeface="Balsamiq Sans"/>
              </a:rPr>
              <a:t>Taken from the Our World in Data website</a:t>
            </a:r>
          </a:p>
        </p:txBody>
      </p:sp>
      <p:sp>
        <p:nvSpPr>
          <p:cNvPr name="TextBox 8" id="8"/>
          <p:cNvSpPr txBox="true"/>
          <p:nvPr/>
        </p:nvSpPr>
        <p:spPr>
          <a:xfrm rot="0">
            <a:off x="1812060" y="4157210"/>
            <a:ext cx="6234119"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FFFFF"/>
                </a:solidFill>
                <a:latin typeface="Caveat Brush"/>
              </a:rPr>
              <a:t>FILTERING</a:t>
            </a:r>
          </a:p>
        </p:txBody>
      </p:sp>
      <p:sp>
        <p:nvSpPr>
          <p:cNvPr name="TextBox 9" id="9"/>
          <p:cNvSpPr txBox="true"/>
          <p:nvPr/>
        </p:nvSpPr>
        <p:spPr>
          <a:xfrm rot="0">
            <a:off x="3347598" y="5292122"/>
            <a:ext cx="11702059" cy="594360"/>
          </a:xfrm>
          <a:prstGeom prst="rect">
            <a:avLst/>
          </a:prstGeom>
        </p:spPr>
        <p:txBody>
          <a:bodyPr anchor="t" rtlCol="false" tIns="0" lIns="0" bIns="0" rIns="0">
            <a:spAutoFit/>
          </a:bodyPr>
          <a:lstStyle/>
          <a:p>
            <a:pPr algn="l">
              <a:lnSpc>
                <a:spcPts val="4920"/>
              </a:lnSpc>
            </a:pPr>
            <a:r>
              <a:rPr lang="en-US" sz="3000">
                <a:solidFill>
                  <a:srgbClr val="FFFFFF"/>
                </a:solidFill>
                <a:latin typeface="Balsamiq Sans"/>
              </a:rPr>
              <a:t>Data of countries that are outside Southeast Asia was filtered out </a:t>
            </a:r>
          </a:p>
        </p:txBody>
      </p:sp>
      <p:sp>
        <p:nvSpPr>
          <p:cNvPr name="TextBox 10" id="10"/>
          <p:cNvSpPr txBox="true"/>
          <p:nvPr/>
        </p:nvSpPr>
        <p:spPr>
          <a:xfrm rot="0">
            <a:off x="3347598" y="6298212"/>
            <a:ext cx="11702059" cy="594360"/>
          </a:xfrm>
          <a:prstGeom prst="rect">
            <a:avLst/>
          </a:prstGeom>
        </p:spPr>
        <p:txBody>
          <a:bodyPr anchor="t" rtlCol="false" tIns="0" lIns="0" bIns="0" rIns="0">
            <a:spAutoFit/>
          </a:bodyPr>
          <a:lstStyle/>
          <a:p>
            <a:pPr algn="l">
              <a:lnSpc>
                <a:spcPts val="4920"/>
              </a:lnSpc>
            </a:pPr>
            <a:r>
              <a:rPr lang="en-US" sz="3000">
                <a:solidFill>
                  <a:srgbClr val="FFFFFF"/>
                </a:solidFill>
                <a:latin typeface="Balsamiq Sans"/>
              </a:rPr>
              <a:t>The period was narrowed to 5 years from 2017 to 2021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64200" y="7426586"/>
            <a:ext cx="2565398" cy="2696870"/>
          </a:xfrm>
          <a:custGeom>
            <a:avLst/>
            <a:gdLst/>
            <a:ahLst/>
            <a:cxnLst/>
            <a:rect r="r" b="b" t="t" l="l"/>
            <a:pathLst>
              <a:path h="2696870" w="2565398">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9005" y="794467"/>
            <a:ext cx="5811833" cy="1845257"/>
          </a:xfrm>
          <a:custGeom>
            <a:avLst/>
            <a:gdLst/>
            <a:ahLst/>
            <a:cxnLst/>
            <a:rect r="r" b="b" t="t" l="l"/>
            <a:pathLst>
              <a:path h="1845257" w="5811833">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34072" y="3941455"/>
            <a:ext cx="2459375" cy="2459375"/>
          </a:xfrm>
          <a:custGeom>
            <a:avLst/>
            <a:gdLst/>
            <a:ahLst/>
            <a:cxnLst/>
            <a:rect r="r" b="b" t="t" l="l"/>
            <a:pathLst>
              <a:path h="2459375" w="2459375">
                <a:moveTo>
                  <a:pt x="0" y="0"/>
                </a:moveTo>
                <a:lnTo>
                  <a:pt x="2459375" y="0"/>
                </a:lnTo>
                <a:lnTo>
                  <a:pt x="2459375" y="2459374"/>
                </a:lnTo>
                <a:lnTo>
                  <a:pt x="0" y="2459374"/>
                </a:lnTo>
                <a:lnTo>
                  <a:pt x="0" y="0"/>
                </a:lnTo>
                <a:close/>
              </a:path>
            </a:pathLst>
          </a:custGeom>
          <a:blipFill>
            <a:blip r:embed="rId7"/>
            <a:stretch>
              <a:fillRect l="0" t="0" r="0" b="0"/>
            </a:stretch>
          </a:blipFill>
        </p:spPr>
      </p:sp>
      <p:sp>
        <p:nvSpPr>
          <p:cNvPr name="Freeform 6" id="6"/>
          <p:cNvSpPr/>
          <p:nvPr/>
        </p:nvSpPr>
        <p:spPr>
          <a:xfrm flipH="false" flipV="false" rot="0">
            <a:off x="12839269" y="3886171"/>
            <a:ext cx="2514658" cy="2514658"/>
          </a:xfrm>
          <a:custGeom>
            <a:avLst/>
            <a:gdLst/>
            <a:ahLst/>
            <a:cxnLst/>
            <a:rect r="r" b="b" t="t" l="l"/>
            <a:pathLst>
              <a:path h="2514658" w="2514658">
                <a:moveTo>
                  <a:pt x="0" y="0"/>
                </a:moveTo>
                <a:lnTo>
                  <a:pt x="2514659" y="0"/>
                </a:lnTo>
                <a:lnTo>
                  <a:pt x="2514659" y="2514658"/>
                </a:lnTo>
                <a:lnTo>
                  <a:pt x="0" y="2514658"/>
                </a:lnTo>
                <a:lnTo>
                  <a:pt x="0" y="0"/>
                </a:lnTo>
                <a:close/>
              </a:path>
            </a:pathLst>
          </a:custGeom>
          <a:blipFill>
            <a:blip r:embed="rId8"/>
            <a:stretch>
              <a:fillRect l="0" t="0" r="0" b="0"/>
            </a:stretch>
          </a:blipFill>
        </p:spPr>
      </p:sp>
      <p:grpSp>
        <p:nvGrpSpPr>
          <p:cNvPr name="Group 7" id="7"/>
          <p:cNvGrpSpPr/>
          <p:nvPr/>
        </p:nvGrpSpPr>
        <p:grpSpPr>
          <a:xfrm rot="0">
            <a:off x="6244343" y="3564023"/>
            <a:ext cx="5909003" cy="3158955"/>
            <a:chOff x="0" y="0"/>
            <a:chExt cx="7878670" cy="4211940"/>
          </a:xfrm>
        </p:grpSpPr>
        <p:grpSp>
          <p:nvGrpSpPr>
            <p:cNvPr name="Group 8" id="8"/>
            <p:cNvGrpSpPr/>
            <p:nvPr/>
          </p:nvGrpSpPr>
          <p:grpSpPr>
            <a:xfrm rot="0">
              <a:off x="244928" y="0"/>
              <a:ext cx="3541111" cy="4211940"/>
              <a:chOff x="0" y="0"/>
              <a:chExt cx="812800" cy="966777"/>
            </a:xfrm>
          </p:grpSpPr>
          <p:sp>
            <p:nvSpPr>
              <p:cNvPr name="Freeform 9" id="9"/>
              <p:cNvSpPr/>
              <p:nvPr/>
            </p:nvSpPr>
            <p:spPr>
              <a:xfrm flipH="false" flipV="false" rot="0">
                <a:off x="0" y="0"/>
                <a:ext cx="812800" cy="966777"/>
              </a:xfrm>
              <a:custGeom>
                <a:avLst/>
                <a:gdLst/>
                <a:ahLst/>
                <a:cxnLst/>
                <a:rect r="r" b="b" t="t" l="l"/>
                <a:pathLst>
                  <a:path h="966777" w="812800">
                    <a:moveTo>
                      <a:pt x="0" y="0"/>
                    </a:moveTo>
                    <a:lnTo>
                      <a:pt x="812800" y="0"/>
                    </a:lnTo>
                    <a:lnTo>
                      <a:pt x="812800" y="966777"/>
                    </a:lnTo>
                    <a:lnTo>
                      <a:pt x="0" y="966777"/>
                    </a:lnTo>
                    <a:close/>
                  </a:path>
                </a:pathLst>
              </a:custGeom>
              <a:solidFill>
                <a:srgbClr val="FFFFFF"/>
              </a:solidFill>
            </p:spPr>
          </p:sp>
          <p:sp>
            <p:nvSpPr>
              <p:cNvPr name="TextBox 10" id="10"/>
              <p:cNvSpPr txBox="true"/>
              <p:nvPr/>
            </p:nvSpPr>
            <p:spPr>
              <a:xfrm>
                <a:off x="0" y="-38100"/>
                <a:ext cx="812800" cy="1004877"/>
              </a:xfrm>
              <a:prstGeom prst="rect">
                <a:avLst/>
              </a:prstGeom>
            </p:spPr>
            <p:txBody>
              <a:bodyPr anchor="ctr" rtlCol="false" tIns="50800" lIns="50800" bIns="50800" rIns="50800"/>
              <a:lstStyle/>
              <a:p>
                <a:pPr algn="ctr">
                  <a:lnSpc>
                    <a:spcPts val="2660"/>
                  </a:lnSpc>
                  <a:spcBef>
                    <a:spcPct val="0"/>
                  </a:spcBef>
                </a:pPr>
              </a:p>
            </p:txBody>
          </p:sp>
        </p:grpSp>
        <p:grpSp>
          <p:nvGrpSpPr>
            <p:cNvPr name="Group 11" id="11"/>
            <p:cNvGrpSpPr/>
            <p:nvPr/>
          </p:nvGrpSpPr>
          <p:grpSpPr>
            <a:xfrm rot="0">
              <a:off x="4134109" y="0"/>
              <a:ext cx="3541111" cy="4211940"/>
              <a:chOff x="0" y="0"/>
              <a:chExt cx="812800" cy="966777"/>
            </a:xfrm>
          </p:grpSpPr>
          <p:sp>
            <p:nvSpPr>
              <p:cNvPr name="Freeform 12" id="12"/>
              <p:cNvSpPr/>
              <p:nvPr/>
            </p:nvSpPr>
            <p:spPr>
              <a:xfrm flipH="false" flipV="false" rot="0">
                <a:off x="0" y="0"/>
                <a:ext cx="812800" cy="966777"/>
              </a:xfrm>
              <a:custGeom>
                <a:avLst/>
                <a:gdLst/>
                <a:ahLst/>
                <a:cxnLst/>
                <a:rect r="r" b="b" t="t" l="l"/>
                <a:pathLst>
                  <a:path h="966777" w="812800">
                    <a:moveTo>
                      <a:pt x="0" y="0"/>
                    </a:moveTo>
                    <a:lnTo>
                      <a:pt x="812800" y="0"/>
                    </a:lnTo>
                    <a:lnTo>
                      <a:pt x="812800" y="966777"/>
                    </a:lnTo>
                    <a:lnTo>
                      <a:pt x="0" y="966777"/>
                    </a:lnTo>
                    <a:close/>
                  </a:path>
                </a:pathLst>
              </a:custGeom>
              <a:solidFill>
                <a:srgbClr val="FFFFFF"/>
              </a:solidFill>
            </p:spPr>
          </p:sp>
          <p:sp>
            <p:nvSpPr>
              <p:cNvPr name="TextBox 13" id="13"/>
              <p:cNvSpPr txBox="true"/>
              <p:nvPr/>
            </p:nvSpPr>
            <p:spPr>
              <a:xfrm>
                <a:off x="0" y="-38100"/>
                <a:ext cx="812800" cy="1004877"/>
              </a:xfrm>
              <a:prstGeom prst="rect">
                <a:avLst/>
              </a:prstGeom>
            </p:spPr>
            <p:txBody>
              <a:bodyPr anchor="ctr" rtlCol="false" tIns="50800" lIns="50800" bIns="50800" rIns="50800"/>
              <a:lstStyle/>
              <a:p>
                <a:pPr algn="ctr">
                  <a:lnSpc>
                    <a:spcPts val="2660"/>
                  </a:lnSpc>
                  <a:spcBef>
                    <a:spcPct val="0"/>
                  </a:spcBef>
                </a:pPr>
              </a:p>
            </p:txBody>
          </p:sp>
        </p:grpSp>
        <p:sp>
          <p:nvSpPr>
            <p:cNvPr name="Freeform 14" id="14"/>
            <p:cNvSpPr/>
            <p:nvPr/>
          </p:nvSpPr>
          <p:spPr>
            <a:xfrm flipH="false" flipV="false" rot="0">
              <a:off x="0" y="180509"/>
              <a:ext cx="7878670" cy="3850921"/>
            </a:xfrm>
            <a:custGeom>
              <a:avLst/>
              <a:gdLst/>
              <a:ahLst/>
              <a:cxnLst/>
              <a:rect r="r" b="b" t="t" l="l"/>
              <a:pathLst>
                <a:path h="3850921" w="7878670">
                  <a:moveTo>
                    <a:pt x="0" y="0"/>
                  </a:moveTo>
                  <a:lnTo>
                    <a:pt x="7878670" y="0"/>
                  </a:lnTo>
                  <a:lnTo>
                    <a:pt x="7878670" y="3850921"/>
                  </a:lnTo>
                  <a:lnTo>
                    <a:pt x="0" y="3850921"/>
                  </a:lnTo>
                  <a:lnTo>
                    <a:pt x="0" y="0"/>
                  </a:lnTo>
                  <a:close/>
                </a:path>
              </a:pathLst>
            </a:custGeom>
            <a:blipFill>
              <a:blip r:embed="rId9"/>
              <a:stretch>
                <a:fillRect l="0" t="0" r="0" b="0"/>
              </a:stretch>
            </a:blipFill>
          </p:spPr>
        </p:sp>
      </p:grpSp>
      <p:sp>
        <p:nvSpPr>
          <p:cNvPr name="TextBox 15" id="15"/>
          <p:cNvSpPr txBox="true"/>
          <p:nvPr/>
        </p:nvSpPr>
        <p:spPr>
          <a:xfrm rot="9985">
            <a:off x="719812" y="925562"/>
            <a:ext cx="7320962" cy="1038225"/>
          </a:xfrm>
          <a:prstGeom prst="rect">
            <a:avLst/>
          </a:prstGeom>
        </p:spPr>
        <p:txBody>
          <a:bodyPr anchor="t" rtlCol="false" tIns="0" lIns="0" bIns="0" rIns="0">
            <a:spAutoFit/>
          </a:bodyPr>
          <a:lstStyle/>
          <a:p>
            <a:pPr algn="ctr">
              <a:lnSpc>
                <a:spcPts val="8400"/>
              </a:lnSpc>
            </a:pPr>
            <a:r>
              <a:rPr lang="en-US" sz="6000">
                <a:solidFill>
                  <a:srgbClr val="FFFFFF"/>
                </a:solidFill>
                <a:latin typeface="Caveat Brush"/>
              </a:rPr>
              <a:t>THE TOOLS USED</a:t>
            </a:r>
          </a:p>
        </p:txBody>
      </p:sp>
      <p:pic>
        <p:nvPicPr>
          <p:cNvPr name="Picture 16" id="16"/>
          <p:cNvPicPr>
            <a:picLocks noChangeAspect="true"/>
          </p:cNvPicPr>
          <p:nvPr/>
        </p:nvPicPr>
        <p:blipFill>
          <a:blip r:embed="rId10"/>
          <a:srcRect l="0" t="0" r="0" b="0"/>
          <a:stretch>
            <a:fillRect/>
          </a:stretch>
        </p:blipFill>
        <p:spPr>
          <a:xfrm flipH="false" flipV="false" rot="-1213991">
            <a:off x="14805156" y="337946"/>
            <a:ext cx="2115242" cy="233728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12987906" y="6172200"/>
            <a:ext cx="5300094" cy="4114800"/>
          </a:xfrm>
          <a:custGeom>
            <a:avLst/>
            <a:gdLst/>
            <a:ahLst/>
            <a:cxnLst/>
            <a:rect r="r" b="b" t="t" l="l"/>
            <a:pathLst>
              <a:path h="4114800" w="5300094">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65178" y="3008179"/>
            <a:ext cx="11232712" cy="3566386"/>
          </a:xfrm>
          <a:custGeom>
            <a:avLst/>
            <a:gdLst/>
            <a:ahLst/>
            <a:cxnLst/>
            <a:rect r="r" b="b" t="t" l="l"/>
            <a:pathLst>
              <a:path h="3566386" w="11232712">
                <a:moveTo>
                  <a:pt x="0" y="0"/>
                </a:moveTo>
                <a:lnTo>
                  <a:pt x="11232713" y="0"/>
                </a:lnTo>
                <a:lnTo>
                  <a:pt x="11232713" y="3566386"/>
                </a:lnTo>
                <a:lnTo>
                  <a:pt x="0" y="3566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343184" y="3577869"/>
            <a:ext cx="10512035" cy="1604770"/>
          </a:xfrm>
          <a:prstGeom prst="rect">
            <a:avLst/>
          </a:prstGeom>
        </p:spPr>
        <p:txBody>
          <a:bodyPr anchor="t" rtlCol="false" tIns="0" lIns="0" bIns="0" rIns="0">
            <a:spAutoFit/>
          </a:bodyPr>
          <a:lstStyle/>
          <a:p>
            <a:pPr algn="ctr">
              <a:lnSpc>
                <a:spcPts val="13102"/>
              </a:lnSpc>
            </a:pPr>
            <a:r>
              <a:rPr lang="en-US" sz="9358">
                <a:solidFill>
                  <a:srgbClr val="FFFFFF"/>
                </a:solidFill>
                <a:latin typeface="Caveat Brush"/>
              </a:rPr>
              <a:t>DASHBOARD INSIGHT</a:t>
            </a:r>
          </a:p>
        </p:txBody>
      </p:sp>
      <p:sp>
        <p:nvSpPr>
          <p:cNvPr name="Freeform 6" id="6"/>
          <p:cNvSpPr/>
          <p:nvPr/>
        </p:nvSpPr>
        <p:spPr>
          <a:xfrm flipH="false" flipV="false" rot="-6035172">
            <a:off x="1522960" y="1170353"/>
            <a:ext cx="1600619" cy="1775999"/>
          </a:xfrm>
          <a:custGeom>
            <a:avLst/>
            <a:gdLst/>
            <a:ahLst/>
            <a:cxnLst/>
            <a:rect r="r" b="b" t="t" l="l"/>
            <a:pathLst>
              <a:path h="1775999" w="1600619">
                <a:moveTo>
                  <a:pt x="0" y="0"/>
                </a:moveTo>
                <a:lnTo>
                  <a:pt x="1600619" y="0"/>
                </a:lnTo>
                <a:lnTo>
                  <a:pt x="1600619" y="1775999"/>
                </a:lnTo>
                <a:lnTo>
                  <a:pt x="0" y="1775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414946" y="-254854"/>
            <a:ext cx="5300094" cy="4114800"/>
          </a:xfrm>
          <a:custGeom>
            <a:avLst/>
            <a:gdLst/>
            <a:ahLst/>
            <a:cxnLst/>
            <a:rect r="r" b="b" t="t" l="l"/>
            <a:pathLst>
              <a:path h="4114800" w="5300094">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11569" y="5067300"/>
            <a:ext cx="12955791" cy="3200400"/>
          </a:xfrm>
          <a:prstGeom prst="rect">
            <a:avLst/>
          </a:prstGeom>
        </p:spPr>
        <p:txBody>
          <a:bodyPr anchor="t" rtlCol="false" tIns="0" lIns="0" bIns="0" rIns="0">
            <a:spAutoFit/>
          </a:bodyPr>
          <a:lstStyle/>
          <a:p>
            <a:pPr algn="l">
              <a:lnSpc>
                <a:spcPts val="4200"/>
              </a:lnSpc>
            </a:pPr>
            <a:r>
              <a:rPr lang="en-US" sz="3000">
                <a:solidFill>
                  <a:srgbClr val="FFFFFF"/>
                </a:solidFill>
                <a:latin typeface="Balsamiq Sans"/>
              </a:rPr>
              <a:t>The aging population in Southeast Asia poses challenges to healthcare, social welfare, and economic stability. By leveraging insights from demographic data and visualization tools, Southeast Asian countries can better prepare for and manage the impacts of an aging society, ensuring sustainable development and improved quality of life for their populations.</a:t>
            </a:r>
          </a:p>
          <a:p>
            <a:pPr algn="l">
              <a:lnSpc>
                <a:spcPts val="4200"/>
              </a:lnSpc>
            </a:pPr>
          </a:p>
        </p:txBody>
      </p:sp>
      <p:sp>
        <p:nvSpPr>
          <p:cNvPr name="Freeform 5" id="5"/>
          <p:cNvSpPr/>
          <p:nvPr/>
        </p:nvSpPr>
        <p:spPr>
          <a:xfrm flipH="false" flipV="false" rot="0">
            <a:off x="5478997" y="1630681"/>
            <a:ext cx="7496618" cy="2380176"/>
          </a:xfrm>
          <a:custGeom>
            <a:avLst/>
            <a:gdLst/>
            <a:ahLst/>
            <a:cxnLst/>
            <a:rect r="r" b="b" t="t" l="l"/>
            <a:pathLst>
              <a:path h="2380176" w="7496618">
                <a:moveTo>
                  <a:pt x="0" y="0"/>
                </a:moveTo>
                <a:lnTo>
                  <a:pt x="7496618" y="0"/>
                </a:lnTo>
                <a:lnTo>
                  <a:pt x="7496618" y="2380176"/>
                </a:lnTo>
                <a:lnTo>
                  <a:pt x="0" y="2380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058585" y="1762818"/>
            <a:ext cx="8170831" cy="1604770"/>
          </a:xfrm>
          <a:prstGeom prst="rect">
            <a:avLst/>
          </a:prstGeom>
        </p:spPr>
        <p:txBody>
          <a:bodyPr anchor="t" rtlCol="false" tIns="0" lIns="0" bIns="0" rIns="0">
            <a:spAutoFit/>
          </a:bodyPr>
          <a:lstStyle/>
          <a:p>
            <a:pPr algn="ctr">
              <a:lnSpc>
                <a:spcPts val="13102"/>
              </a:lnSpc>
            </a:pPr>
            <a:r>
              <a:rPr lang="en-US" sz="9358">
                <a:solidFill>
                  <a:srgbClr val="FFFFFF"/>
                </a:solidFill>
                <a:latin typeface="Caveat Brush"/>
              </a:rPr>
              <a:t>CONCLUSIONS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DAGIjYgGE7U</dc:identifier>
  <dcterms:modified xsi:type="dcterms:W3CDTF">2011-08-01T06:04:30Z</dcterms:modified>
  <cp:revision>1</cp:revision>
  <dc:title>dsdv project</dc:title>
</cp:coreProperties>
</file>